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1" r:id="rId3"/>
    <p:sldId id="262" r:id="rId4"/>
    <p:sldId id="263" r:id="rId5"/>
    <p:sldId id="267" r:id="rId6"/>
    <p:sldId id="264" r:id="rId7"/>
    <p:sldId id="279" r:id="rId8"/>
    <p:sldId id="268" r:id="rId9"/>
    <p:sldId id="269" r:id="rId10"/>
    <p:sldId id="271" r:id="rId11"/>
    <p:sldId id="274" r:id="rId12"/>
    <p:sldId id="270" r:id="rId13"/>
    <p:sldId id="272" r:id="rId14"/>
    <p:sldId id="273" r:id="rId15"/>
    <p:sldId id="276" r:id="rId16"/>
    <p:sldId id="282" r:id="rId17"/>
  </p:sldIdLst>
  <p:sldSz cx="9144000" cy="6858000" type="screen4x3"/>
  <p:notesSz cx="9926638" cy="6797675"/>
  <p:custDataLst>
    <p:tags r:id="rId20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0343"/>
    <a:srgbClr val="FF33CC"/>
    <a:srgbClr val="FF99CC"/>
    <a:srgbClr val="FF197C"/>
    <a:srgbClr val="D517E1"/>
    <a:srgbClr val="002E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542" autoAdjust="0"/>
  </p:normalViewPr>
  <p:slideViewPr>
    <p:cSldViewPr>
      <p:cViewPr varScale="1">
        <p:scale>
          <a:sx n="71" d="100"/>
          <a:sy n="71" d="100"/>
        </p:scale>
        <p:origin x="127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1" d="100"/>
          <a:sy n="81" d="100"/>
        </p:scale>
        <p:origin x="-2088" y="-84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2925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308B531-9F2C-4C75-B92D-B57144E6FB8C}" type="datetimeFigureOut">
              <a:rPr lang="ru-RU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9C0D7DB-A2DF-44D2-9411-10B9B1C98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863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B93DDD0-F638-48D4-A3E0-9E7F99E9A263}" type="datetimeFigureOut">
              <a:rPr lang="ru-RU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188" y="3228975"/>
            <a:ext cx="7942262" cy="3059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73D4066-D65A-4114-BDB3-0B0CCB045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775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82F202C-CC98-4247-9931-96DD54C9D8DE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439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CB9DA2-9E94-4DFA-A000-6E68C0221D7C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C9B185-25AC-4A7B-8F43-AB8F6E173B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951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6E94C9-CCF4-4916-981A-A70786DE2D81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986A46-6968-4F72-8D1D-DB83D6DDE2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336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6E94C9-CCF4-4916-981A-A70786DE2D81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986A46-6968-4F72-8D1D-DB83D6DDE2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974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6E94C9-CCF4-4916-981A-A70786DE2D81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986A46-6968-4F72-8D1D-DB83D6DDE2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1323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6E94C9-CCF4-4916-981A-A70786DE2D81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986A46-6968-4F72-8D1D-DB83D6DDE2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1688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6E94C9-CCF4-4916-981A-A70786DE2D81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986A46-6968-4F72-8D1D-DB83D6DDE2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907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6E94C9-CCF4-4916-981A-A70786DE2D81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986A46-6968-4F72-8D1D-DB83D6DDE2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4905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3C08C5C-612C-41B1-BC3F-B95A1989C970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497D3C-3834-4E1C-A13A-DE594706BF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30687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EE5CD4-1AB4-4C93-A63B-A19B170B747E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CB0943-CBEC-4073-BE6E-F6EC07B190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584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4776BA-AC21-4FC8-A6A3-DF97A025326D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9863FF-351E-4BF3-8601-7912CAD1FF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908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845ECB-B419-4362-BFDD-EE8DA8A7323F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4FCF39B-B2F5-4527-AEEB-A9600D1C57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923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FD3E49-78C4-462D-9403-72EBAC9DC365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D21B76-8E70-4610-946D-8E2801419A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39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0DD062-21D4-46B5-9E01-28A71471F6B6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3348F1-1300-41C8-9B22-39275E814F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344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442790-B477-45A9-8409-E8BC57ED9337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22D131-E7B0-4925-BDB3-E875A78BB0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190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069C75-D713-489E-85D9-0E30638D8AAA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8A095A-075D-46D3-A2B4-90C90C70E6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224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CE20FE-5339-4E87-9A25-AD0B236BA53D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8E32F7-91DD-4630-B674-7421694389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140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B5BC2C-4724-41A9-8D2E-317A72317609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D01B2E-7BA7-4133-AB87-8849AF67C73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497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306E94C9-CCF4-4916-981A-A70786DE2D81}" type="datetimeFigureOut">
              <a:rPr lang="ru-RU" smtClean="0"/>
              <a:pPr>
                <a:defRPr/>
              </a:pPr>
              <a:t>26.04.2015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9986A46-6968-4F72-8D1D-DB83D6DDE2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2730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iming>
    <p:tnLst>
      <p:par>
        <p:cTn id="1" dur="indefinite" restart="never" nodeType="tmRoot"/>
      </p:par>
    </p:tnLst>
  </p:timing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anhunter.ru/offline/278_memorialniy_muzey_kosmonavtiki.html" TargetMode="External"/><Relationship Id="rId13" Type="http://schemas.openxmlformats.org/officeDocument/2006/relationships/hyperlink" Target="http://svatovo.ws/news/golgrom/1056_sovetskiy_kosmonavt_german_titov_sovershil_vtoroy_v_istorii_polet_v_kosmos.html" TargetMode="External"/><Relationship Id="rId18" Type="http://schemas.openxmlformats.org/officeDocument/2006/relationships/hyperlink" Target="https://ru.wikipedia.org/wiki/%D0%9B%D1%83%D0%BD%D0%BE%D1%85%D0%BE%D0%B4-1#/media/File:%D0%9F%D0%BB%D0%B0%D0%BD%D0%B5%D1%82%D0%BE%D1%85%D0%BE%D0%B4_%C2%AB%D0%9B%D1%83%D0%BD%D0%BE%D1%85%D0%BE%D0%B4-1%C2%BB.JPG" TargetMode="External"/><Relationship Id="rId3" Type="http://schemas.openxmlformats.org/officeDocument/2006/relationships/hyperlink" Target="http://phys.onu.edu.ua/articles/1240.html" TargetMode="External"/><Relationship Id="rId21" Type="http://schemas.openxmlformats.org/officeDocument/2006/relationships/hyperlink" Target="http://www.astronews.ru/cgi-bin/mngold.cgi?page=astrofoto&amp;id=134" TargetMode="External"/><Relationship Id="rId7" Type="http://schemas.openxmlformats.org/officeDocument/2006/relationships/hyperlink" Target="https://ru.wikipedia.org/wiki/%D1%EF%F3%F2%ED%E8%EA-1" TargetMode="External"/><Relationship Id="rId12" Type="http://schemas.openxmlformats.org/officeDocument/2006/relationships/hyperlink" Target="http://www.yaplakal.com/forum43/topic784614.html" TargetMode="External"/><Relationship Id="rId17" Type="http://schemas.openxmlformats.org/officeDocument/2006/relationships/hyperlink" Target="https://ru.wikipedia.org/wiki/%D0%90%D1%80%D0%BC%D1%81%D1%82%D1%80%D0%BE%D0%BD%D0%B3,_%D0%9D%D0%B8%D0%BB" TargetMode="External"/><Relationship Id="rId2" Type="http://schemas.openxmlformats.org/officeDocument/2006/relationships/hyperlink" Target="http://www.spbfo.ru/gallery2/displayimage.php?album=52&amp;pid=682#top_display_media" TargetMode="External"/><Relationship Id="rId16" Type="http://schemas.openxmlformats.org/officeDocument/2006/relationships/hyperlink" Target="http://owap.so/one1097667/" TargetMode="External"/><Relationship Id="rId20" Type="http://schemas.openxmlformats.org/officeDocument/2006/relationships/hyperlink" Target="http://www.great-country.ru/articles/sssr/sov_kosmos/00020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urasian-defence.ru/?q=node/22589" TargetMode="External"/><Relationship Id="rId11" Type="http://schemas.openxmlformats.org/officeDocument/2006/relationships/hyperlink" Target="https://yandex.ru/clck/redir/EIW2pfxuI9g?data=UlNrNmk5WktYejR0eWJFYk1LdmtxbVpFR3l2empaUk1USkVpcHlzNEgtSlZuRmxnUVRJenV0VzFmZzhtQ0Z6Rjh5aGo3Ulh2SEpoTFU0NDRSaUI1ZVdKU3ZZbW9ZWnVOREhHUUJXRUV4X0lZd1ZSSGFBODdRaHFLd1RvS0xlY0U&amp;b64e=2&amp;sign=0850d2210fe15c03193424a5ae2e4779&amp;keyno=0" TargetMode="External"/><Relationship Id="rId5" Type="http://schemas.openxmlformats.org/officeDocument/2006/relationships/hyperlink" Target="http://markimira.ru/properties_stamps/persons/detail.php?ID=1787" TargetMode="External"/><Relationship Id="rId15" Type="http://schemas.openxmlformats.org/officeDocument/2006/relationships/hyperlink" Target="http://persona.rin.ru/photo/10596/tereshkova-valentina-vladimirovna" TargetMode="External"/><Relationship Id="rId10" Type="http://schemas.openxmlformats.org/officeDocument/2006/relationships/hyperlink" Target="http://www.krasnoyeznamya.ru/page.php?vid=58&amp;vparid=55&amp;vrub=rm" TargetMode="External"/><Relationship Id="rId19" Type="http://schemas.openxmlformats.org/officeDocument/2006/relationships/hyperlink" Target="http://www.sovkos.ru/kosmonavty/savickaya-svetlana-evgenevna.html" TargetMode="External"/><Relationship Id="rId4" Type="http://schemas.openxmlformats.org/officeDocument/2006/relationships/hyperlink" Target="https://ru.wikipedia.org/wiki/%D0%9A%D0%B8%D0%B1%D0%B0%D0%BB%D1%8C%D1%87%D0%B8%D1%87,_%D0%9D%D0%B8%D0%BA%D0%BE%D0%BB%D0%B0%D0%B9_%D0%98%D0%B2%D0%B0%D0%BD%D0%BE%D0%B2%D0%B8%D1%87" TargetMode="External"/><Relationship Id="rId9" Type="http://schemas.openxmlformats.org/officeDocument/2006/relationships/hyperlink" Target="http://sinus.1bbs.info/viewtopic.php?p=2531" TargetMode="External"/><Relationship Id="rId14" Type="http://schemas.openxmlformats.org/officeDocument/2006/relationships/hyperlink" Target="http://zn.ua/article/print/TECHNOLOGIES/v_kazahstane_prizemlilsya_kosmicheskiy_korabl_soyuz_s_tremya_astronavtami.html" TargetMode="External"/><Relationship Id="rId22" Type="http://schemas.openxmlformats.org/officeDocument/2006/relationships/hyperlink" Target="http://pikabu.ru/profile/OldBigLeo?id=OldBigLeo&amp;cmd=dugg&amp;page=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&amp;Zcy;&amp;iecy;&amp;mcy;&amp;lcy;&amp;yacy; &amp;icy;&amp;zcy; &amp;kcy;&amp;ocy;&amp;scy;&amp;mcy;&amp;ocy;&amp;scy;&amp;acy; - Kosmos 035 - &amp;Gcy;&amp;acy;&amp;lcy;&amp;iecy;&amp;rcy;&amp;iecy;&amp;yacy; &amp;Scy;&amp;Pcy;&amp;bcy;&amp;Fcy;&amp;O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88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573880" y="3789040"/>
            <a:ext cx="842486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rgbClr val="140343"/>
                </a:solidFill>
                <a:latin typeface="Century Gothic" pitchFamily="34" charset="0"/>
              </a:rPr>
              <a:t>Выполнил</a:t>
            </a:r>
          </a:p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rgbClr val="140343"/>
                </a:solidFill>
                <a:latin typeface="Century Gothic" pitchFamily="34" charset="0"/>
              </a:rPr>
              <a:t>ученик </a:t>
            </a:r>
            <a:r>
              <a:rPr lang="ru-RU" sz="2400" b="1" dirty="0">
                <a:solidFill>
                  <a:srgbClr val="140343"/>
                </a:solidFill>
                <a:latin typeface="Century Gothic" pitchFamily="34" charset="0"/>
              </a:rPr>
              <a:t>7в класса </a:t>
            </a:r>
          </a:p>
          <a:p>
            <a:pPr algn="r">
              <a:spcBef>
                <a:spcPts val="0"/>
              </a:spcBef>
            </a:pPr>
            <a:r>
              <a:rPr lang="ru-RU" sz="2400" b="1" dirty="0">
                <a:solidFill>
                  <a:srgbClr val="140343"/>
                </a:solidFill>
                <a:latin typeface="Century Gothic" pitchFamily="34" charset="0"/>
              </a:rPr>
              <a:t>МБОУ «СОШ №6» ГО г. Кумертау РБ</a:t>
            </a:r>
          </a:p>
          <a:p>
            <a:pPr algn="r">
              <a:spcBef>
                <a:spcPts val="0"/>
              </a:spcBef>
            </a:pPr>
            <a:r>
              <a:rPr lang="ru-RU" sz="2400" b="1" dirty="0">
                <a:solidFill>
                  <a:srgbClr val="140343"/>
                </a:solidFill>
                <a:latin typeface="Century Gothic" pitchFamily="34" charset="0"/>
              </a:rPr>
              <a:t>                   </a:t>
            </a:r>
            <a:r>
              <a:rPr lang="ru-RU" sz="2400" b="1" dirty="0" smtClean="0">
                <a:solidFill>
                  <a:srgbClr val="140343"/>
                </a:solidFill>
                <a:latin typeface="Century Gothic" pitchFamily="34" charset="0"/>
              </a:rPr>
              <a:t>Моисеев Кирилл</a:t>
            </a:r>
            <a:endParaRPr lang="ru-RU" sz="2400" b="1" dirty="0">
              <a:solidFill>
                <a:srgbClr val="140343"/>
              </a:solidFill>
              <a:latin typeface="Century Gothic" pitchFamily="34" charset="0"/>
            </a:endParaRPr>
          </a:p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rgbClr val="140343"/>
                </a:solidFill>
                <a:latin typeface="Century Gothic" pitchFamily="34" charset="0"/>
              </a:rPr>
              <a:t>Руководитель </a:t>
            </a:r>
          </a:p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rgbClr val="140343"/>
                </a:solidFill>
                <a:latin typeface="Century Gothic" pitchFamily="34" charset="0"/>
              </a:rPr>
              <a:t>учитель </a:t>
            </a:r>
            <a:r>
              <a:rPr lang="ru-RU" sz="2400" b="1" dirty="0">
                <a:solidFill>
                  <a:srgbClr val="140343"/>
                </a:solidFill>
                <a:latin typeface="Century Gothic" pitchFamily="34" charset="0"/>
              </a:rPr>
              <a:t>физики и информатики</a:t>
            </a:r>
          </a:p>
          <a:p>
            <a:pPr algn="r">
              <a:spcBef>
                <a:spcPts val="0"/>
              </a:spcBef>
            </a:pPr>
            <a:r>
              <a:rPr lang="ru-RU" sz="2400" b="1" dirty="0">
                <a:solidFill>
                  <a:srgbClr val="140343"/>
                </a:solidFill>
                <a:latin typeface="Century Gothic" pitchFamily="34" charset="0"/>
              </a:rPr>
              <a:t>                          Николаева Галина Николаевна</a:t>
            </a:r>
          </a:p>
        </p:txBody>
      </p:sp>
      <p:sp>
        <p:nvSpPr>
          <p:cNvPr id="15363" name="Text Box 7"/>
          <p:cNvSpPr txBox="1">
            <a:spLocks noChangeArrowheads="1"/>
          </p:cNvSpPr>
          <p:nvPr/>
        </p:nvSpPr>
        <p:spPr bwMode="auto">
          <a:xfrm>
            <a:off x="573880" y="976501"/>
            <a:ext cx="748982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1" dirty="0">
                <a:solidFill>
                  <a:srgbClr val="140343"/>
                </a:solidFill>
                <a:latin typeface="Century Gothic" pitchFamily="34" charset="0"/>
              </a:rPr>
              <a:t>История </a:t>
            </a:r>
            <a:r>
              <a:rPr lang="ru-RU" sz="5400" b="1" dirty="0" smtClean="0">
                <a:solidFill>
                  <a:srgbClr val="140343"/>
                </a:solidFill>
                <a:latin typeface="Century Gothic" pitchFamily="34" charset="0"/>
              </a:rPr>
              <a:t>развития космонавтики</a:t>
            </a:r>
            <a:endParaRPr lang="ru-RU" sz="5400" b="1" dirty="0">
              <a:solidFill>
                <a:srgbClr val="140343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1613"/>
            <a:ext cx="7183634" cy="1400530"/>
          </a:xfrm>
        </p:spPr>
        <p:txBody>
          <a:bodyPr>
            <a:noAutofit/>
          </a:bodyPr>
          <a:lstStyle/>
          <a:p>
            <a:pPr marL="484632" algn="ctr">
              <a:defRPr/>
            </a:pPr>
            <a:r>
              <a:rPr lang="ru-RU" sz="36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Нил </a:t>
            </a:r>
            <a:r>
              <a:rPr lang="ru-RU" sz="3600" b="1" dirty="0" err="1">
                <a:solidFill>
                  <a:schemeClr val="accent1">
                    <a:tint val="83000"/>
                    <a:satMod val="150000"/>
                  </a:schemeClr>
                </a:solidFill>
              </a:rPr>
              <a:t>Армстронг</a:t>
            </a:r>
            <a:r>
              <a:rPr lang="ru-RU" sz="36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36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( 1930 - 2012 г)</a:t>
            </a:r>
            <a:br>
              <a:rPr lang="ru-RU" sz="36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sz="36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3794" name="Содержимое 2"/>
          <p:cNvSpPr>
            <a:spLocks noGrp="1"/>
          </p:cNvSpPr>
          <p:nvPr>
            <p:ph idx="1"/>
          </p:nvPr>
        </p:nvSpPr>
        <p:spPr>
          <a:xfrm>
            <a:off x="3419872" y="1738054"/>
            <a:ext cx="5462587" cy="3816350"/>
          </a:xfrm>
        </p:spPr>
        <p:txBody>
          <a:bodyPr>
            <a:noAutofit/>
          </a:bodyPr>
          <a:lstStyle/>
          <a:p>
            <a:pPr marL="466725" indent="382588" eaLnBrk="1" hangingPunct="1">
              <a:lnSpc>
                <a:spcPct val="80000"/>
              </a:lnSpc>
              <a:spcBef>
                <a:spcPct val="0"/>
              </a:spcBef>
              <a:buFont typeface="Wingdings 2" pitchFamily="18" charset="2"/>
              <a:buNone/>
            </a:pPr>
            <a:r>
              <a:rPr lang="ru-RU" sz="2400" b="1" dirty="0" smtClean="0"/>
              <a:t>В июле </a:t>
            </a:r>
            <a:r>
              <a:rPr lang="ru-RU" sz="28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1969 года </a:t>
            </a:r>
            <a:r>
              <a:rPr lang="ru-RU" sz="2400" b="1" dirty="0" smtClean="0"/>
              <a:t>командовал КК «Аполлон-11», выполнявшим полет к Луне. </a:t>
            </a:r>
            <a:r>
              <a:rPr lang="ru-RU" sz="28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21 июля </a:t>
            </a:r>
            <a:r>
              <a:rPr lang="ru-RU" sz="2400" b="1" dirty="0" smtClean="0"/>
              <a:t>стал первым человеком, ступившим на поверхность Луны. Произнесённая им при этом фраза: «Маленький шаг для человека, но гигантский скачок для всего человечества», — вошла в историю. </a:t>
            </a:r>
            <a:r>
              <a:rPr lang="ru-RU" sz="2400" b="1" dirty="0" err="1" smtClean="0"/>
              <a:t>Армстронг</a:t>
            </a:r>
            <a:r>
              <a:rPr lang="ru-RU" sz="2400" b="1" dirty="0" smtClean="0"/>
              <a:t> и его напарник Эдвин </a:t>
            </a:r>
            <a:r>
              <a:rPr lang="ru-RU" sz="2400" b="1" dirty="0" err="1" smtClean="0"/>
              <a:t>Олдрин</a:t>
            </a:r>
            <a:r>
              <a:rPr lang="ru-RU" sz="2400" b="1" dirty="0" smtClean="0"/>
              <a:t> провели на Луне 2,5 часа. </a:t>
            </a:r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152" y="1988840"/>
            <a:ext cx="336391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55380" cy="1400530"/>
          </a:xfrm>
        </p:spPr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Луноход - 1</a:t>
            </a: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3563888" y="1733186"/>
            <a:ext cx="5328592" cy="4791439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Заказчик</a:t>
            </a:r>
            <a:r>
              <a:rPr lang="ru-RU" sz="1900" b="1" dirty="0" smtClean="0"/>
              <a:t>  СССР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Производитель</a:t>
            </a:r>
            <a:r>
              <a:rPr lang="ru-RU" sz="1900" b="1" dirty="0" smtClean="0"/>
              <a:t>  СССР НПО Лавочкина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Задачи</a:t>
            </a:r>
            <a:r>
              <a:rPr lang="ru-RU" sz="1900" b="1" dirty="0" smtClean="0"/>
              <a:t> Планетоход  для  обследования Луны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Спутник</a:t>
            </a:r>
            <a:r>
              <a:rPr lang="ru-RU" sz="1900" b="1" dirty="0" smtClean="0"/>
              <a:t> Луна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Запуск</a:t>
            </a:r>
            <a:r>
              <a:rPr lang="ru-RU" sz="1900" b="1" dirty="0" smtClean="0"/>
              <a:t> </a:t>
            </a:r>
            <a:r>
              <a:rPr lang="ru-RU" sz="1900" b="1" dirty="0"/>
              <a:t>10 ноября 1970 года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Ракета-носитель</a:t>
            </a:r>
            <a:r>
              <a:rPr lang="ru-RU" sz="1900" b="1" dirty="0" smtClean="0"/>
              <a:t> Протон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Стартовая</a:t>
            </a:r>
            <a:r>
              <a:rPr lang="ru-RU" sz="1900" b="1" dirty="0" smtClean="0">
                <a:solidFill>
                  <a:srgbClr val="002E69"/>
                </a:solidFill>
              </a:rPr>
              <a:t> </a:t>
            </a:r>
            <a:r>
              <a:rPr lang="ru-RU" sz="24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площадка</a:t>
            </a:r>
            <a:r>
              <a:rPr lang="ru-RU" sz="1900" b="1" dirty="0" smtClean="0">
                <a:solidFill>
                  <a:srgbClr val="002E69"/>
                </a:solidFill>
              </a:rPr>
              <a:t> </a:t>
            </a:r>
            <a:r>
              <a:rPr lang="ru-RU" sz="1900" b="1" dirty="0" smtClean="0"/>
              <a:t>Байконур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Длительность полёта </a:t>
            </a:r>
            <a:r>
              <a:rPr lang="ru-RU" sz="1900" b="1" dirty="0" smtClean="0"/>
              <a:t>по октябрь 1971 года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Масса</a:t>
            </a:r>
            <a:r>
              <a:rPr lang="ru-RU" sz="1900" b="1" dirty="0" smtClean="0"/>
              <a:t> 756 кг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Мощность</a:t>
            </a:r>
            <a:r>
              <a:rPr lang="ru-RU" sz="1900" b="1" dirty="0" smtClean="0"/>
              <a:t> 180 Вт (солнечная батарея)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Координаты посадки </a:t>
            </a:r>
            <a:r>
              <a:rPr lang="ru-RU" sz="1900" b="1" dirty="0" smtClean="0"/>
              <a:t>38.32507, -36.9949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1900" dirty="0" smtClean="0"/>
          </a:p>
        </p:txBody>
      </p:sp>
      <p:pic>
        <p:nvPicPr>
          <p:cNvPr id="34820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952625"/>
            <a:ext cx="3176910" cy="423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260648"/>
            <a:ext cx="9787006" cy="1399032"/>
          </a:xfrm>
        </p:spPr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Савицкая </a:t>
            </a:r>
            <a:br>
              <a:rPr lang="ru-RU" sz="36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36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Светлана Евгеньевна</a:t>
            </a:r>
            <a:br>
              <a:rPr lang="ru-RU" sz="36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36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(р.1948)</a:t>
            </a:r>
          </a:p>
        </p:txBody>
      </p:sp>
      <p:sp>
        <p:nvSpPr>
          <p:cNvPr id="35842" name="Содержимое 2"/>
          <p:cNvSpPr>
            <a:spLocks noGrp="1"/>
          </p:cNvSpPr>
          <p:nvPr>
            <p:ph idx="1"/>
          </p:nvPr>
        </p:nvSpPr>
        <p:spPr>
          <a:xfrm>
            <a:off x="3059832" y="2484905"/>
            <a:ext cx="5829300" cy="3657600"/>
          </a:xfrm>
        </p:spPr>
        <p:txBody>
          <a:bodyPr>
            <a:normAutofit lnSpcReduction="10000"/>
          </a:bodyPr>
          <a:lstStyle/>
          <a:p>
            <a:pPr indent="382588" eaLnBrk="1" hangingPunct="1">
              <a:buFont typeface="Wingdings 2" pitchFamily="18" charset="2"/>
              <a:buNone/>
            </a:pPr>
            <a:r>
              <a:rPr lang="ru-RU" sz="2400" dirty="0" smtClean="0"/>
              <a:t>Советский космонавт, вторая женщина-космонавт в мире и первая в мире женщина-космонавт, вышедшая в открытый космос, дважды Герой Советского Союза. заслуженный мастер спорта СССР (1970), депутат Государственной Думы Федерального Собрания Российской Федерации.</a:t>
            </a: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462555"/>
            <a:ext cx="3081338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82130"/>
            <a:ext cx="6400816" cy="1399032"/>
          </a:xfrm>
        </p:spPr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Станция «Мир»</a:t>
            </a: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7890" name="Содержимое 2"/>
          <p:cNvSpPr>
            <a:spLocks noGrp="1"/>
          </p:cNvSpPr>
          <p:nvPr>
            <p:ph idx="1"/>
          </p:nvPr>
        </p:nvSpPr>
        <p:spPr>
          <a:xfrm>
            <a:off x="3132138" y="1340769"/>
            <a:ext cx="6011862" cy="5193382"/>
          </a:xfrm>
        </p:spPr>
        <p:txBody>
          <a:bodyPr>
            <a:normAutofit fontScale="92500" lnSpcReduction="10000"/>
          </a:bodyPr>
          <a:lstStyle/>
          <a:p>
            <a:pPr indent="382588" algn="just"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ru-RU" sz="2300" b="1" dirty="0" smtClean="0"/>
              <a:t>В </a:t>
            </a:r>
            <a:r>
              <a:rPr lang="ru-RU" sz="22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1986 году </a:t>
            </a:r>
            <a:r>
              <a:rPr lang="ru-RU" sz="2300" b="1" dirty="0" smtClean="0"/>
              <a:t>на орбиту был запущен главный отсек станции «МИР». 15 марта на станцию пребыла первая команда космонавтов, задачей которой была наладить на станции работу. Затем в течение 10 лет были </a:t>
            </a:r>
            <a:r>
              <a:rPr lang="ru-RU" sz="2300" b="1" dirty="0" err="1" smtClean="0"/>
              <a:t>пристыкованы</a:t>
            </a:r>
            <a:r>
              <a:rPr lang="ru-RU" sz="2300" b="1" dirty="0" smtClean="0"/>
              <a:t> ещё шесть модулей.</a:t>
            </a:r>
          </a:p>
          <a:p>
            <a:pPr indent="382588" algn="just" eaLnBrk="1" hangingPunct="1">
              <a:lnSpc>
                <a:spcPct val="120000"/>
              </a:lnSpc>
              <a:buFont typeface="Wingdings 2" pitchFamily="18" charset="2"/>
              <a:buNone/>
            </a:pPr>
            <a:r>
              <a:rPr lang="ru-RU" sz="2300" b="1" dirty="0" smtClean="0"/>
              <a:t> На станции побывало 15 экспедиций, из них 14 международных. Всего на станции работали 104 космонавта из 12 стран. 23 марта 2001 года станция была затоплена в Тихом океане.</a:t>
            </a:r>
          </a:p>
          <a:p>
            <a:pPr indent="382588" eaLnBrk="1" hangingPunct="1">
              <a:lnSpc>
                <a:spcPct val="120000"/>
              </a:lnSpc>
              <a:buFont typeface="Wingdings 2" pitchFamily="18" charset="2"/>
              <a:buNone/>
            </a:pPr>
            <a:endParaRPr lang="ru-RU" sz="2300" dirty="0" smtClean="0"/>
          </a:p>
          <a:p>
            <a:pPr indent="382588" eaLnBrk="1" hangingPunct="1">
              <a:lnSpc>
                <a:spcPct val="120000"/>
              </a:lnSpc>
              <a:buFont typeface="Wingdings 2" pitchFamily="18" charset="2"/>
              <a:buNone/>
            </a:pPr>
            <a:endParaRPr lang="ru-RU" sz="2300" dirty="0" smtClean="0"/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142875"/>
            <a:ext cx="3214687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3214688"/>
            <a:ext cx="3214687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20399" y="116632"/>
            <a:ext cx="2448272" cy="71435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МКС</a:t>
            </a: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8914" name="Содержимое 2"/>
          <p:cNvSpPr>
            <a:spLocks noGrp="1"/>
          </p:cNvSpPr>
          <p:nvPr>
            <p:ph idx="1"/>
          </p:nvPr>
        </p:nvSpPr>
        <p:spPr>
          <a:xfrm>
            <a:off x="3280627" y="695221"/>
            <a:ext cx="5868144" cy="6072188"/>
          </a:xfrm>
        </p:spPr>
        <p:txBody>
          <a:bodyPr>
            <a:noAutofit/>
          </a:bodyPr>
          <a:lstStyle/>
          <a:p>
            <a:pPr indent="0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18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Начало эксплуатации </a:t>
            </a:r>
          </a:p>
          <a:p>
            <a:pPr indent="0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1800" b="1" dirty="0" smtClean="0">
                <a:solidFill>
                  <a:srgbClr val="FF33CC"/>
                </a:solidFill>
              </a:rPr>
              <a:t>20 ноября 1998 года</a:t>
            </a:r>
            <a:r>
              <a:rPr lang="ru-RU" sz="1800" b="1" dirty="0" smtClean="0">
                <a:solidFill>
                  <a:srgbClr val="D519FF"/>
                </a:solidFill>
              </a:rPr>
              <a:t> </a:t>
            </a:r>
            <a:r>
              <a:rPr lang="ru-RU" sz="1800" b="1" dirty="0" smtClean="0"/>
              <a:t>суток на орбите 4456 (на 1.02.2011) </a:t>
            </a:r>
          </a:p>
          <a:p>
            <a:pPr indent="0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1800" b="1" dirty="0" smtClean="0"/>
              <a:t> </a:t>
            </a:r>
            <a:r>
              <a:rPr lang="ru-RU" sz="18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Масса</a:t>
            </a:r>
            <a:r>
              <a:rPr lang="ru-RU" sz="1800" b="1" dirty="0" smtClean="0"/>
              <a:t> 362 441 кг </a:t>
            </a:r>
          </a:p>
          <a:p>
            <a:pPr indent="0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18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Длина</a:t>
            </a:r>
            <a:r>
              <a:rPr lang="ru-RU" sz="1800" b="1" dirty="0" smtClean="0"/>
              <a:t> 58,2 м (на 22.02.2007) </a:t>
            </a:r>
          </a:p>
          <a:p>
            <a:pPr indent="0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18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Ширина</a:t>
            </a:r>
            <a:r>
              <a:rPr lang="ru-RU" sz="1800" b="1" dirty="0" smtClean="0"/>
              <a:t> 44,5 м (на 22.02.2007) 73,15 м (с фермами) </a:t>
            </a:r>
          </a:p>
          <a:p>
            <a:pPr indent="0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18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Высота</a:t>
            </a:r>
            <a:r>
              <a:rPr lang="ru-RU" sz="1800" b="1" dirty="0" smtClean="0"/>
              <a:t> 27,4 м (на 22.02.2007)</a:t>
            </a:r>
            <a:endParaRPr lang="ru-RU" sz="1800" b="1" baseline="30000" dirty="0" smtClean="0"/>
          </a:p>
          <a:p>
            <a:pPr indent="0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1800" b="1" dirty="0" smtClean="0"/>
              <a:t> </a:t>
            </a:r>
            <a:r>
              <a:rPr lang="ru-RU" sz="18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Жилой объём </a:t>
            </a:r>
            <a:r>
              <a:rPr lang="ru-RU" sz="1800" b="1" dirty="0" smtClean="0"/>
              <a:t>843 м³ </a:t>
            </a:r>
          </a:p>
          <a:p>
            <a:pPr indent="0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18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Высота орбиты </a:t>
            </a:r>
            <a:r>
              <a:rPr lang="ru-RU" sz="1800" b="1" dirty="0" smtClean="0"/>
              <a:t>337—351 км</a:t>
            </a:r>
          </a:p>
          <a:p>
            <a:pPr indent="0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18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Орбитальная скорость </a:t>
            </a:r>
            <a:r>
              <a:rPr lang="ru-RU" sz="1800" b="1" dirty="0" smtClean="0"/>
              <a:t>~27 700 км/ч</a:t>
            </a:r>
            <a:endParaRPr lang="ru-RU" sz="1800" b="1" baseline="30000" dirty="0" smtClean="0"/>
          </a:p>
          <a:p>
            <a:pPr indent="0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18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Период обращения </a:t>
            </a:r>
            <a:r>
              <a:rPr lang="ru-RU" sz="1800" b="1" dirty="0" smtClean="0"/>
              <a:t>91,44 мин (на 24.06.2008) </a:t>
            </a:r>
          </a:p>
          <a:p>
            <a:pPr indent="0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18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Оборотов в день </a:t>
            </a:r>
            <a:r>
              <a:rPr lang="ru-RU" sz="1800" b="1" dirty="0" smtClean="0"/>
              <a:t>~15,75 (на 24.06.2008)</a:t>
            </a:r>
            <a:endParaRPr lang="ru-RU" sz="1800" b="1" baseline="30000" dirty="0" smtClean="0"/>
          </a:p>
          <a:p>
            <a:pPr indent="0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18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Всего оборотов </a:t>
            </a:r>
            <a:r>
              <a:rPr lang="ru-RU" sz="1800" b="1" dirty="0" smtClean="0"/>
              <a:t>70182 (на 1.02.2011) </a:t>
            </a:r>
          </a:p>
          <a:p>
            <a:pPr indent="0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18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Пройденное расстояние </a:t>
            </a:r>
            <a:r>
              <a:rPr lang="ru-RU" sz="1800" b="1" dirty="0" smtClean="0"/>
              <a:t>~2 967 032 947 км (на 1.02.2011) </a:t>
            </a:r>
          </a:p>
          <a:p>
            <a:pPr indent="0" eaLnBrk="1" hangingPunct="1">
              <a:lnSpc>
                <a:spcPct val="120000"/>
              </a:lnSpc>
              <a:spcBef>
                <a:spcPts val="0"/>
              </a:spcBef>
              <a:buFont typeface="Wingdings 2" pitchFamily="18" charset="2"/>
              <a:buNone/>
            </a:pPr>
            <a:r>
              <a:rPr lang="ru-RU" sz="18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Российский сегмент МКС: </a:t>
            </a:r>
            <a:r>
              <a:rPr lang="ru-RU" sz="1800" b="1" dirty="0" smtClean="0"/>
              <a:t>Заря, Звезда, Пирс, Рассвет, Поиск</a:t>
            </a:r>
          </a:p>
        </p:txBody>
      </p:sp>
      <p:pic>
        <p:nvPicPr>
          <p:cNvPr id="3891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692150"/>
            <a:ext cx="331311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500438"/>
            <a:ext cx="3321050" cy="299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8036" y="2786058"/>
            <a:ext cx="8847295" cy="1015663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solidFill>
                  <a:srgbClr val="140343"/>
                </a:solidFill>
                <a:latin typeface="Century Gothic" pitchFamily="34" charset="0"/>
              </a:rPr>
              <a:t>Спасибо за внимание</a:t>
            </a:r>
            <a:endParaRPr lang="ru-RU" sz="6000" b="1" dirty="0">
              <a:solidFill>
                <a:srgbClr val="140343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6408711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0"/>
              </a:spcBef>
            </a:pPr>
            <a:r>
              <a:rPr lang="ru-RU" sz="29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Фотографии взяты  на сайтах</a:t>
            </a:r>
          </a:p>
          <a:p>
            <a:pPr>
              <a:spcBef>
                <a:spcPts val="0"/>
              </a:spcBef>
            </a:pP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www.spbfo.ru/gallery2/displayimage.php?album=52&amp;pid=682#top_display_media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phys.onu.edu.ua/articles/1240.html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https://ru.wikipedia.org/wiki/%D0%9A%D0%B8%D0%B1%D0%B0%D0%BB%D1%8C%D1%87%D0%B8%D1%87,_%D0%9D%D0%B8%D0%BA%D0%BE%D0%BB%D0%B0%D0%B9_%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D0%98%D0%B2%D0%B0%D0%BD%D0%BE%D0%B2%D0%B8%D1%87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markimira.ru/properties_stamps/persons/detail.php?ID=1787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http://eurasian-defence.ru/?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q=node/22589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https://ru.wikipedia.org/wiki/%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D1%EF%F3%F2%ED%E8%EA-1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www.manhunter.ru/offline/278_memorialniy_muzey_kosmonavtiki.html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http://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sinus.1bbs.info/viewtopic.php?p=2531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http://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www.krasnoyeznamya.ru/page.php?vid=58&amp;vparid=55&amp;vrub=rm</a:t>
            </a:r>
            <a:r>
              <a:rPr lang="ru-RU" sz="23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s://yandex.ru/clck/redir/EIW2pfxuI9g?data=UlNrNmk5WktYejR0eWJFYk1LdmtxbVpFR3l2empaUk1USkVpcHlzNEgtSlZuRmxnUVRJenV0VzFmZzhtQ0Z6Rjh5aGo3Ulh2SEpoTFU0NDRSaUI1ZVdKU3ZZbW9ZWnVOREhHUUJXRUV4X0lZd1ZSSGFBODdRaHFLd1RvS0xlY0U&amp;b64e=2&amp;sign=0850d2210fe15c03193424a5ae2e4779&amp;keyno=0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http://www.yaplakal.com/forum43/topic784614.html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http://svatovo.ws/news/golgrom/1056_sovetskiy_kosmonavt_german_titov_sovershil_vtoroy_v_istorii_polet_v_kosmos.html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http://zn.ua/article/print/TECHNOLOGIES/v_kazahstane_prizemlilsya_kosmicheskiy_korabl_soyuz_s_tremya_astronavtami.html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http://persona.rin.ru/photo/10596/tereshkova-valentina-vladimirovna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6"/>
              </a:rPr>
              <a:t>http://owap.so/one1097667/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7"/>
              </a:rPr>
              <a:t>https://ru.wikipedia.org/wiki/%D0%90%D1%80%D0%BC%D1%81%D1%82%D1%80%D0%BE%D0%BD%D0%B3,_%D0%9D%D0%B8%D0%BB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https://ru.wikipedia.org/wiki/%D0%9B%D1%83%D0%BD%D0%BE%D1%85%D0%BE%D0%B4-1#/media/File:%D0%9F%D0%BB%D0%B0%D0%BD%D0%B5%D1%82%D0%BE%D1%85%D0%BE%D0%B4_%C2%AB%D0%9B%D1%83%D0%BD%D0%BE%D1%85%D0%BE%D0%B4-1%C2%BB.JPG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9"/>
              </a:rPr>
              <a:t>http://www.sovkos.ru/kosmonavty/savickaya-svetlana-evgenevna.html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0"/>
              </a:rPr>
              <a:t>http://www.great-country.ru/articles/sssr/sov_kosmos/00020.html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1"/>
              </a:rPr>
              <a:t>http://www.astronews.ru/cgi-bin/mngold.cgi?page=astrofoto&amp;id=134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</a:pPr>
            <a:r>
              <a:rPr lang="ru-RU" sz="23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2"/>
              </a:rPr>
              <a:t>http://pikabu.ru/profile/OldBigLeo?id=OldBigLeo&amp;cmd=dugg&amp;page=2</a:t>
            </a: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026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399032"/>
          </a:xfrm>
        </p:spPr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Королев Сергей Павлович</a:t>
            </a:r>
            <a:br>
              <a:rPr lang="ru-RU" sz="3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(1906 -1966) </a:t>
            </a:r>
            <a:endParaRPr lang="ru-RU" sz="31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48038" y="1357313"/>
            <a:ext cx="5545137" cy="5500687"/>
          </a:xfrm>
        </p:spPr>
        <p:txBody>
          <a:bodyPr>
            <a:normAutofit lnSpcReduction="10000"/>
          </a:bodyPr>
          <a:lstStyle/>
          <a:p>
            <a:pPr marL="0" indent="384048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Советский учёный, конструктор и организатор производства ракетно-космической техники и ракетного оружия СССР, основоположник практической космонавтики, крупнейшая фигура XX века в области космического ракетостроения и кораблестроения.</a:t>
            </a:r>
          </a:p>
          <a:p>
            <a:pPr marL="0" indent="384048"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С. П. Королёв является создателем советской ракетно-космической техники, обеспечившей стратегический паритет и сделавшей СССР передовой ракетно-космической державой. Является ключевой фигурой в освоении человеком космоса. Благодаря его идеям впервые в мире был осуществлен запуск искусственного спутника Земли и первого космонавта нашей планеты Юрия Гагарина.</a:t>
            </a:r>
          </a:p>
          <a:p>
            <a:pPr marL="448056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pic>
        <p:nvPicPr>
          <p:cNvPr id="21507" name="Picture 2" descr="C:\Documents and Settings\M@x.36EFE8E7A1AA4E9\Рабочий стол\космос\королев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557338"/>
            <a:ext cx="2928938" cy="396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164288" cy="1399032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Первый искусственный спутник Земли</a:t>
            </a:r>
            <a:endParaRPr lang="ru-RU" sz="32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251520" y="1268760"/>
            <a:ext cx="8784976" cy="5186015"/>
          </a:xfrm>
        </p:spPr>
        <p:txBody>
          <a:bodyPr>
            <a:normAutofit fontScale="85000" lnSpcReduction="20000"/>
          </a:bodyPr>
          <a:lstStyle/>
          <a:p>
            <a:pPr indent="382588">
              <a:lnSpc>
                <a:spcPct val="140000"/>
              </a:lnSpc>
              <a:spcBef>
                <a:spcPts val="0"/>
              </a:spcBef>
              <a:buNone/>
            </a:pPr>
            <a:r>
              <a:rPr lang="ru-RU" sz="22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Задачи: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 typeface="Arial" charset="0"/>
              <a:buChar char="•"/>
            </a:pPr>
            <a:r>
              <a:rPr lang="ru-RU" sz="2100" b="1" dirty="0"/>
              <a:t>ионосферные исследования прохождения радиоволн, излучаемых передатчиками спутника; 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 typeface="Arial" charset="0"/>
              <a:buChar char="•"/>
            </a:pPr>
            <a:r>
              <a:rPr lang="ru-RU" sz="2100" b="1" dirty="0"/>
              <a:t>экспериментальное определение плотности верхних слоев атмосферы по торможению спутника;</a:t>
            </a:r>
          </a:p>
          <a:p>
            <a:pPr eaLnBrk="1" hangingPunct="1">
              <a:lnSpc>
                <a:spcPct val="140000"/>
              </a:lnSpc>
              <a:spcBef>
                <a:spcPct val="0"/>
              </a:spcBef>
              <a:buFont typeface="Arial" charset="0"/>
              <a:buChar char="•"/>
            </a:pPr>
            <a:r>
              <a:rPr lang="ru-RU" sz="2100" b="1" dirty="0"/>
              <a:t> исследование условий работы аппаратуры</a:t>
            </a:r>
          </a:p>
          <a:p>
            <a:pPr indent="382588">
              <a:lnSpc>
                <a:spcPct val="140000"/>
              </a:lnSpc>
              <a:spcBef>
                <a:spcPts val="0"/>
              </a:spcBef>
              <a:buNone/>
            </a:pPr>
            <a:r>
              <a:rPr lang="ru-RU" sz="22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Спутник Земли</a:t>
            </a:r>
          </a:p>
          <a:p>
            <a:pPr indent="382588">
              <a:lnSpc>
                <a:spcPct val="140000"/>
              </a:lnSpc>
              <a:spcBef>
                <a:spcPts val="0"/>
              </a:spcBef>
              <a:buNone/>
            </a:pPr>
            <a:r>
              <a:rPr lang="ru-RU" sz="22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Количество витков </a:t>
            </a:r>
            <a:r>
              <a:rPr lang="ru-RU" sz="1900" b="1" dirty="0" smtClean="0"/>
              <a:t>1440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2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Запуск</a:t>
            </a:r>
            <a:r>
              <a:rPr lang="ru-RU" sz="1900" b="1" dirty="0" smtClean="0"/>
              <a:t> </a:t>
            </a:r>
            <a:r>
              <a:rPr lang="ru-RU" sz="1900" b="1" dirty="0" smtClean="0">
                <a:solidFill>
                  <a:srgbClr val="FF33CC"/>
                </a:solidFill>
              </a:rPr>
              <a:t>4 октября 1957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2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Ракета-носитель</a:t>
            </a:r>
            <a:r>
              <a:rPr lang="ru-RU" sz="1900" b="1" dirty="0" smtClean="0"/>
              <a:t> Спутник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2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Стартовая площадка </a:t>
            </a:r>
            <a:r>
              <a:rPr lang="ru-RU" sz="1900" b="1" dirty="0" smtClean="0"/>
              <a:t>Байконур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2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Длительность полёта </a:t>
            </a:r>
            <a:r>
              <a:rPr lang="ru-RU" sz="1900" b="1" dirty="0" smtClean="0"/>
              <a:t>3 месяца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2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Сход с орбиты </a:t>
            </a:r>
            <a:r>
              <a:rPr lang="ru-RU" sz="1900" b="1" dirty="0" smtClean="0"/>
              <a:t>4 января 1958</a:t>
            </a:r>
            <a:endParaRPr lang="ru-RU" sz="1900" b="1" dirty="0" smtClean="0">
              <a:solidFill>
                <a:srgbClr val="002776"/>
              </a:solidFill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2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Масса</a:t>
            </a:r>
            <a:r>
              <a:rPr lang="ru-RU" sz="1900" b="1" dirty="0" smtClean="0">
                <a:solidFill>
                  <a:srgbClr val="002776"/>
                </a:solidFill>
              </a:rPr>
              <a:t> </a:t>
            </a:r>
            <a:r>
              <a:rPr lang="ru-RU" sz="1800" b="1" dirty="0" smtClean="0"/>
              <a:t>83,6 кг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2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М</a:t>
            </a:r>
            <a:r>
              <a:rPr lang="ru-RU" sz="2200" b="1" dirty="0" smtClean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аксимальный  </a:t>
            </a:r>
            <a:r>
              <a:rPr lang="ru-RU" sz="22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диаметр </a:t>
            </a:r>
            <a:r>
              <a:rPr lang="ru-RU" sz="1900" b="1" dirty="0" smtClean="0"/>
              <a:t>0,58 м.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2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Период обращения </a:t>
            </a:r>
            <a:r>
              <a:rPr lang="ru-RU" sz="1900" b="1" dirty="0" smtClean="0"/>
              <a:t>96,7 минут</a:t>
            </a: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356992"/>
            <a:ext cx="4129658" cy="338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125231"/>
            <a:ext cx="7632848" cy="1399032"/>
          </a:xfrm>
        </p:spPr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Второй искусственный спутник земли. Лайка</a:t>
            </a:r>
            <a:endParaRPr lang="ru-RU" sz="36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250825" y="1434576"/>
            <a:ext cx="2881313" cy="4874149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9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Запуск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900" b="1" dirty="0" smtClean="0">
                <a:solidFill>
                  <a:srgbClr val="FF33CC"/>
                </a:solidFill>
              </a:rPr>
              <a:t>3 ноября 1957</a:t>
            </a:r>
            <a:r>
              <a:rPr lang="ru-RU" sz="1900" b="1" dirty="0" smtClean="0">
                <a:solidFill>
                  <a:srgbClr val="D519FF"/>
                </a:solidFill>
              </a:rPr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ru-RU" sz="19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Ракета-носитель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900" b="1" dirty="0" smtClean="0"/>
              <a:t>Спутник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9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Стартовая площадка </a:t>
            </a:r>
            <a:r>
              <a:rPr lang="ru-RU" sz="1900" b="1" dirty="0" smtClean="0"/>
              <a:t>Байконур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9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Длительность полёта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900" b="1" dirty="0" smtClean="0">
                <a:solidFill>
                  <a:srgbClr val="002E69"/>
                </a:solidFill>
              </a:rPr>
              <a:t> </a:t>
            </a:r>
            <a:r>
              <a:rPr lang="ru-RU" sz="1900" b="1" dirty="0" smtClean="0"/>
              <a:t>162 дня</a:t>
            </a:r>
          </a:p>
          <a:p>
            <a:pPr>
              <a:lnSpc>
                <a:spcPct val="90000"/>
              </a:lnSpc>
              <a:buNone/>
            </a:pPr>
            <a:r>
              <a:rPr lang="ru-RU" sz="19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Сход с орбиты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900" b="1" dirty="0" smtClean="0"/>
              <a:t>14 апреля 1958</a:t>
            </a:r>
            <a:r>
              <a:rPr lang="ru-RU" sz="1900" b="1" dirty="0" smtClean="0">
                <a:solidFill>
                  <a:srgbClr val="002E69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9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Масса</a:t>
            </a:r>
            <a:r>
              <a:rPr lang="ru-RU" sz="1900" b="1" dirty="0" smtClean="0"/>
              <a:t> 508,3 кг</a:t>
            </a:r>
            <a:r>
              <a:rPr lang="ru-RU" sz="1900" b="1" dirty="0" smtClean="0">
                <a:solidFill>
                  <a:srgbClr val="002E69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9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Период обращения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900" b="1" dirty="0" smtClean="0"/>
              <a:t>103,7 минут</a:t>
            </a:r>
          </a:p>
          <a:p>
            <a:pPr eaLnBrk="1" hangingPunct="1">
              <a:lnSpc>
                <a:spcPct val="80000"/>
              </a:lnSpc>
            </a:pPr>
            <a:endParaRPr lang="ru-RU" sz="2800" dirty="0" smtClean="0"/>
          </a:p>
        </p:txBody>
      </p:sp>
      <p:pic>
        <p:nvPicPr>
          <p:cNvPr id="23556" name="Picture 3" descr="C:\Documents and Settings\M@x.36EFE8E7A1AA4E9\Рабочий стол\космос\лай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1434576"/>
            <a:ext cx="1990725" cy="208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Box 5"/>
          <p:cNvSpPr txBox="1">
            <a:spLocks noChangeArrowheads="1"/>
          </p:cNvSpPr>
          <p:nvPr/>
        </p:nvSpPr>
        <p:spPr bwMode="auto">
          <a:xfrm>
            <a:off x="5432429" y="1434576"/>
            <a:ext cx="34925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latin typeface="Century Gothic" pitchFamily="34" charset="0"/>
              </a:rPr>
              <a:t>Лайка советская собака-космонавт, первое животное, выведенное на орбиту Земли. Была запущена в космос</a:t>
            </a:r>
          </a:p>
          <a:p>
            <a:r>
              <a:rPr lang="ru-RU" sz="2000" b="1" dirty="0">
                <a:solidFill>
                  <a:srgbClr val="140343"/>
                </a:solidFill>
                <a:latin typeface="Century Gothic" pitchFamily="34" charset="0"/>
              </a:rPr>
              <a:t>3 ноября 1957 года </a:t>
            </a:r>
          </a:p>
          <a:p>
            <a:r>
              <a:rPr lang="ru-RU" sz="1600" b="1" dirty="0">
                <a:latin typeface="Century Gothic" pitchFamily="34" charset="0"/>
              </a:rPr>
              <a:t>в половине шестого утра по московскому времени на советском корабле «Спутник-2». На тот момент Лайке было около двух лет, и вес — около 6 килограммов.</a:t>
            </a:r>
          </a:p>
          <a:p>
            <a:r>
              <a:rPr lang="ru-RU" sz="1600" b="1" dirty="0">
                <a:latin typeface="Century Gothic" pitchFamily="34" charset="0"/>
              </a:rPr>
              <a:t>Возвращение Лайки на Землю не планировалось. Как и многие другие животные в космосе, собака погибла во время полёта — через 5-7 часов после старта она умерла от стресса и перегрева, хотя предполагалось, что она проживёт около недели</a:t>
            </a:r>
          </a:p>
        </p:txBody>
      </p:sp>
      <p:pic>
        <p:nvPicPr>
          <p:cNvPr id="2050" name="Picture 2" descr="&amp;Mcy;&amp;iecy;&amp;mcy;&amp;ocy;&amp;rcy;&amp;icy;&amp;acy;&amp;lcy;&amp;softcy;&amp;ncy;&amp;ycy;&amp;jcy; &amp;mcy;&amp;ucy;&amp;zcy;&amp;iecy;&amp;jcy; &amp;kcy;&amp;ocy;&amp;scy;&amp;mcy;&amp;ocy;&amp;ncy;&amp;acy;&amp;vcy;&amp;tcy;&amp;icy;&amp;kcy;&amp;icy; &amp;ZHcy;&amp;icy;&amp;zcy;&amp;ncy;&amp;softcy; &amp;vcy; &amp;ocy;&amp;fcy;&amp;fcy;&amp;lcy;&amp;acy;&amp;jcy;&amp;ncy;&amp;iecy; Blog. . Just Blo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82963" y="3515789"/>
            <a:ext cx="1782240" cy="325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399032"/>
          </a:xfrm>
        </p:spPr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Пятый спутник Земли.</a:t>
            </a:r>
            <a:b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Белка и Стрелка.</a:t>
            </a: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38590" y="1196752"/>
            <a:ext cx="3059113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dirty="0">
                <a:solidFill>
                  <a:srgbClr val="140343"/>
                </a:solidFill>
                <a:latin typeface="Century Gothic" pitchFamily="34" charset="0"/>
              </a:rPr>
              <a:t>Задачи</a:t>
            </a:r>
            <a:r>
              <a:rPr lang="ru-RU" sz="1600" dirty="0">
                <a:latin typeface="Century Gothic" pitchFamily="34" charset="0"/>
              </a:rPr>
              <a:t> отработка технологий для полета человека в космос</a:t>
            </a:r>
          </a:p>
          <a:p>
            <a:r>
              <a:rPr lang="ru-RU" sz="1600" b="1" dirty="0">
                <a:solidFill>
                  <a:srgbClr val="140343"/>
                </a:solidFill>
                <a:latin typeface="Century Gothic" pitchFamily="34" charset="0"/>
              </a:rPr>
              <a:t>Спутник Земли</a:t>
            </a:r>
          </a:p>
          <a:p>
            <a:r>
              <a:rPr lang="ru-RU" sz="1600" b="1" dirty="0">
                <a:solidFill>
                  <a:srgbClr val="140343"/>
                </a:solidFill>
                <a:latin typeface="Century Gothic" pitchFamily="34" charset="0"/>
              </a:rPr>
              <a:t>Количество витков</a:t>
            </a:r>
          </a:p>
          <a:p>
            <a:r>
              <a:rPr lang="ru-RU" sz="1600" dirty="0">
                <a:latin typeface="Century Gothic" pitchFamily="34" charset="0"/>
              </a:rPr>
              <a:t>17</a:t>
            </a:r>
          </a:p>
          <a:p>
            <a:r>
              <a:rPr lang="ru-RU" sz="1600" b="1" dirty="0">
                <a:solidFill>
                  <a:srgbClr val="140343"/>
                </a:solidFill>
                <a:latin typeface="Century Gothic" pitchFamily="34" charset="0"/>
              </a:rPr>
              <a:t>Запуск</a:t>
            </a:r>
          </a:p>
          <a:p>
            <a:r>
              <a:rPr lang="ru-RU" sz="1600" dirty="0">
                <a:latin typeface="Century Gothic" pitchFamily="34" charset="0"/>
              </a:rPr>
              <a:t> </a:t>
            </a:r>
            <a:r>
              <a:rPr lang="ru-RU" sz="1600" dirty="0">
                <a:solidFill>
                  <a:srgbClr val="FF33CC"/>
                </a:solidFill>
                <a:latin typeface="Century Gothic" pitchFamily="34" charset="0"/>
              </a:rPr>
              <a:t>19 августа 1960</a:t>
            </a:r>
          </a:p>
          <a:p>
            <a:r>
              <a:rPr lang="ru-RU" sz="1600" b="1" dirty="0">
                <a:solidFill>
                  <a:srgbClr val="140343"/>
                </a:solidFill>
                <a:latin typeface="Century Gothic" pitchFamily="34" charset="0"/>
              </a:rPr>
              <a:t>Ракета-носитель </a:t>
            </a:r>
          </a:p>
          <a:p>
            <a:r>
              <a:rPr lang="ru-RU" sz="1600" dirty="0">
                <a:latin typeface="Century Gothic" pitchFamily="34" charset="0"/>
              </a:rPr>
              <a:t>Восток </a:t>
            </a:r>
          </a:p>
          <a:p>
            <a:r>
              <a:rPr lang="ru-RU" sz="1600" b="1" dirty="0">
                <a:solidFill>
                  <a:srgbClr val="140343"/>
                </a:solidFill>
                <a:latin typeface="Century Gothic" pitchFamily="34" charset="0"/>
              </a:rPr>
              <a:t>Стартовая площадка </a:t>
            </a:r>
            <a:r>
              <a:rPr lang="ru-RU" sz="1600" dirty="0">
                <a:latin typeface="Century Gothic" pitchFamily="34" charset="0"/>
              </a:rPr>
              <a:t>Байконур</a:t>
            </a:r>
          </a:p>
          <a:p>
            <a:r>
              <a:rPr lang="ru-RU" sz="1600" b="1" dirty="0">
                <a:solidFill>
                  <a:srgbClr val="140343"/>
                </a:solidFill>
                <a:latin typeface="Century Gothic" pitchFamily="34" charset="0"/>
              </a:rPr>
              <a:t>Длительность полёта</a:t>
            </a:r>
          </a:p>
          <a:p>
            <a:r>
              <a:rPr lang="ru-RU" sz="1600" b="1" dirty="0">
                <a:solidFill>
                  <a:srgbClr val="002E69"/>
                </a:solidFill>
                <a:latin typeface="Century Gothic" pitchFamily="34" charset="0"/>
              </a:rPr>
              <a:t> </a:t>
            </a:r>
            <a:r>
              <a:rPr lang="ru-RU" sz="1600" dirty="0">
                <a:latin typeface="Century Gothic" pitchFamily="34" charset="0"/>
              </a:rPr>
              <a:t>1,09 дней</a:t>
            </a:r>
          </a:p>
          <a:p>
            <a:r>
              <a:rPr lang="ru-RU" sz="1600" b="1" dirty="0">
                <a:solidFill>
                  <a:srgbClr val="140343"/>
                </a:solidFill>
                <a:latin typeface="Century Gothic" pitchFamily="34" charset="0"/>
              </a:rPr>
              <a:t>Масса</a:t>
            </a:r>
            <a:r>
              <a:rPr lang="ru-RU" sz="1600" dirty="0">
                <a:latin typeface="Century Gothic" pitchFamily="34" charset="0"/>
              </a:rPr>
              <a:t> 4600 кг</a:t>
            </a:r>
          </a:p>
          <a:p>
            <a:r>
              <a:rPr lang="ru-RU" sz="1600" b="1" dirty="0">
                <a:solidFill>
                  <a:srgbClr val="140343"/>
                </a:solidFill>
                <a:latin typeface="Century Gothic" pitchFamily="34" charset="0"/>
              </a:rPr>
              <a:t>Период обращения </a:t>
            </a:r>
          </a:p>
          <a:p>
            <a:r>
              <a:rPr lang="ru-RU" sz="1600" dirty="0">
                <a:latin typeface="Century Gothic" pitchFamily="34" charset="0"/>
              </a:rPr>
              <a:t>90,7 мин</a:t>
            </a:r>
          </a:p>
          <a:p>
            <a:r>
              <a:rPr lang="ru-RU" sz="1600" b="1" dirty="0">
                <a:solidFill>
                  <a:srgbClr val="140343"/>
                </a:solidFill>
                <a:latin typeface="Century Gothic" pitchFamily="34" charset="0"/>
              </a:rPr>
              <a:t>Посадка на планету</a:t>
            </a:r>
          </a:p>
          <a:p>
            <a:r>
              <a:rPr lang="ru-RU" sz="1600" b="1" dirty="0">
                <a:solidFill>
                  <a:srgbClr val="002E69"/>
                </a:solidFill>
                <a:latin typeface="Century Gothic" pitchFamily="34" charset="0"/>
              </a:rPr>
              <a:t> </a:t>
            </a:r>
            <a:r>
              <a:rPr lang="ru-RU" sz="1600" dirty="0">
                <a:latin typeface="Century Gothic" pitchFamily="34" charset="0"/>
              </a:rPr>
              <a:t>20 августа 1960</a:t>
            </a:r>
          </a:p>
          <a:p>
            <a:endParaRPr lang="ru-RU" sz="1600" dirty="0">
              <a:latin typeface="Century Gothic" pitchFamily="34" charset="0"/>
            </a:endParaRPr>
          </a:p>
        </p:txBody>
      </p:sp>
      <p:sp>
        <p:nvSpPr>
          <p:cNvPr id="25604" name="TextBox 5"/>
          <p:cNvSpPr txBox="1">
            <a:spLocks noChangeArrowheads="1"/>
          </p:cNvSpPr>
          <p:nvPr/>
        </p:nvSpPr>
        <p:spPr bwMode="auto">
          <a:xfrm>
            <a:off x="6156176" y="1571625"/>
            <a:ext cx="298782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Century Gothic" pitchFamily="34" charset="0"/>
              </a:rPr>
              <a:t>Белка и Стрелка</a:t>
            </a:r>
            <a:r>
              <a:rPr lang="ru-RU" dirty="0">
                <a:latin typeface="Century Gothic" pitchFamily="34" charset="0"/>
              </a:rPr>
              <a:t> — советские собаки-космонавты — первые животные, совершившие орбитальный космический полёт на корабле «Спутник-5», и вернувшиеся на Землю невредимыми. Вместе с ними в космосе побывали  40 мышей (28 погибли), 2 крысы, различные мухи, растения и микроорганизмы</a:t>
            </a:r>
          </a:p>
          <a:p>
            <a:endParaRPr lang="ru-RU" dirty="0">
              <a:latin typeface="Century Gothic" pitchFamily="34" charset="0"/>
            </a:endParaRPr>
          </a:p>
        </p:txBody>
      </p:sp>
      <p:pic>
        <p:nvPicPr>
          <p:cNvPr id="3074" name="Picture 2" descr="I'd rather pick flowers instead of fights.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83767" y="2276872"/>
            <a:ext cx="3683033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Гагарин Юрий Алексеевич</a:t>
            </a:r>
            <a: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(1934-1968)</a:t>
            </a:r>
            <a:endParaRPr lang="ru-RU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3419475" y="1557338"/>
            <a:ext cx="5545138" cy="4787900"/>
          </a:xfrm>
        </p:spPr>
        <p:txBody>
          <a:bodyPr/>
          <a:lstStyle/>
          <a:p>
            <a:pPr indent="382588" algn="just" eaLnBrk="1" hangingPunct="1">
              <a:buFont typeface="Wingdings 2" pitchFamily="18" charset="2"/>
              <a:buNone/>
            </a:pPr>
            <a:r>
              <a:rPr lang="ru-RU" sz="32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12 апреля 1961 года</a:t>
            </a:r>
            <a:r>
              <a:rPr lang="ru-RU" sz="2000" dirty="0" smtClean="0">
                <a:solidFill>
                  <a:srgbClr val="D519FF"/>
                </a:solidFill>
              </a:rPr>
              <a:t> </a:t>
            </a:r>
            <a:endParaRPr lang="ru-RU" dirty="0">
              <a:solidFill>
                <a:srgbClr val="D519FF"/>
              </a:solidFill>
            </a:endParaRPr>
          </a:p>
          <a:p>
            <a:pPr marL="342900" indent="20638" algn="just" eaLnBrk="1" hangingPunct="1">
              <a:buFont typeface="Wingdings 2" pitchFamily="18" charset="2"/>
              <a:buNone/>
            </a:pPr>
            <a:r>
              <a:rPr lang="ru-RU" sz="2000" b="1" dirty="0" smtClean="0"/>
              <a:t>в 9 часов 7 минут по московскому времени с космодрома Байконур стартовал космический корабль "Восток" с пилотом-космонавтом Юрием Алексеевичем Гагариным на борту. Всего 108 минут продолжался первый полет (сравните с длительностью современных полетов, продолжающихся месяцами), но этим минутам суждено было стать звездными в биографии Гагарина.</a:t>
            </a:r>
          </a:p>
        </p:txBody>
      </p:sp>
      <p:pic>
        <p:nvPicPr>
          <p:cNvPr id="2662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714500"/>
            <a:ext cx="3000375" cy="40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 bwMode="auto">
          <a:xfrm>
            <a:off x="592138" y="332656"/>
            <a:ext cx="8229600" cy="1398588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600" b="1" dirty="0">
                <a:solidFill>
                  <a:schemeClr val="accent1">
                    <a:tint val="83000"/>
                    <a:satMod val="150000"/>
                  </a:schemeClr>
                </a:solidFill>
              </a:rPr>
              <a:t>Космический корабль СОЮЗ</a:t>
            </a:r>
          </a:p>
        </p:txBody>
      </p:sp>
      <p:pic>
        <p:nvPicPr>
          <p:cNvPr id="29699" name="Picture 5" descr="Файл:Soyuz TMA-6 spacecraf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781041" y="2052145"/>
            <a:ext cx="5020468" cy="3453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 Box 6"/>
          <p:cNvSpPr txBox="1">
            <a:spLocks noChangeArrowheads="1"/>
          </p:cNvSpPr>
          <p:nvPr/>
        </p:nvSpPr>
        <p:spPr bwMode="auto">
          <a:xfrm>
            <a:off x="251520" y="1268413"/>
            <a:ext cx="5438081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dirty="0"/>
              <a:t>Ракетно-космический                                    комплекс «Союз» начал                   проектироваться                                                         в </a:t>
            </a:r>
            <a:r>
              <a:rPr lang="ru-RU" dirty="0">
                <a:solidFill>
                  <a:srgbClr val="FF33CC"/>
                </a:solidFill>
              </a:rPr>
              <a:t>1962 году</a:t>
            </a:r>
            <a:r>
              <a:rPr lang="ru-RU" dirty="0"/>
              <a:t>  как корабль                                            для облёта Луны в рамках                          программы «Зонд», и как                                  проект вывода лунного                                    корабля при помощи РН                             «Протон». В космос должна была отправиться связка из космического корабля и разгонных блоков . В дальнейшем эти проекты были закрыты</a:t>
            </a:r>
            <a:r>
              <a:rPr lang="ru-RU" dirty="0" smtClean="0"/>
              <a:t>. Параллельно </a:t>
            </a:r>
            <a:r>
              <a:rPr lang="ru-RU" dirty="0"/>
              <a:t>лунным программам начали делать  многоцелевой трехместный орбитальный корабль, предназначенный для отработки операций маневрирования и стыковки на околоземной орбите, для проведения различных экспериментов, в том числе по переходу космонавтов из корабля в корабль через открытый космос.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43006" y="188640"/>
            <a:ext cx="9787006" cy="1399032"/>
          </a:xfrm>
        </p:spPr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Терешкова Валентина Владимировна</a:t>
            </a:r>
            <a:br>
              <a:rPr lang="ru-RU" sz="3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28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(р. 1937)</a:t>
            </a:r>
            <a:endParaRPr lang="ru-RU" sz="36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>
          <a:xfrm>
            <a:off x="3429000" y="1557338"/>
            <a:ext cx="5535613" cy="4897437"/>
          </a:xfrm>
        </p:spPr>
        <p:txBody>
          <a:bodyPr/>
          <a:lstStyle/>
          <a:p>
            <a:pPr indent="382588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8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16 июня 1963 года   </a:t>
            </a:r>
            <a:r>
              <a:rPr lang="ru-RU" sz="2600" dirty="0" smtClean="0"/>
              <a:t>в 12 часов 30 минут по московскому времени в Советском Союзе на орбиту спутника Земли выведен космический корабль "Восток-6" впервые в мире пилотируемый женщиной - гражданкой Советского Союза космонавтом Терешковой Валентиной Владимировной. Она облетела Землю 48 раз, проведя в космосе 71 час. </a:t>
            </a:r>
          </a:p>
          <a:p>
            <a:pPr indent="382588" eaLnBrk="1" hangingPunct="1">
              <a:lnSpc>
                <a:spcPct val="80000"/>
              </a:lnSpc>
            </a:pPr>
            <a:endParaRPr lang="ru-RU" sz="2600" dirty="0" smtClean="0"/>
          </a:p>
        </p:txBody>
      </p:sp>
      <p:pic>
        <p:nvPicPr>
          <p:cNvPr id="4098" name="Picture 2" descr="&amp;Tcy;&amp;IEcy;&amp;Rcy;&amp;IEcy;&amp;SHcy;&amp;Kcy;&amp;Ocy;&amp;Vcy;&amp;Acy; &amp;Vcy;&amp;acy;&amp;lcy;&amp;iecy;&amp;ncy;&amp;tcy;&amp;icy;&amp;ncy;&amp;acy; &amp;Vcy;&amp;lcy;&amp;acy;&amp;dcy;&amp;icy;&amp;mcy;&amp;icy;&amp;rcy;&amp;ocy;&amp;vcy;&amp;ncy;&amp;acy; &amp;fcy;&amp;ocy;&amp;tcy;&amp;ocy;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587672"/>
            <a:ext cx="3504190" cy="4341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7461"/>
            <a:ext cx="7560840" cy="1400530"/>
          </a:xfrm>
        </p:spPr>
        <p:txBody>
          <a:bodyPr/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Леонов</a:t>
            </a:r>
            <a:br>
              <a:rPr lang="ru-RU" sz="3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Алексей Архипович</a:t>
            </a:r>
            <a:br>
              <a:rPr lang="ru-RU" sz="36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(р. 1934)</a:t>
            </a:r>
            <a:endParaRPr lang="ru-RU" sz="3600" b="1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>
          <a:xfrm>
            <a:off x="2987824" y="1903413"/>
            <a:ext cx="5857875" cy="4954587"/>
          </a:xfrm>
        </p:spPr>
        <p:txBody>
          <a:bodyPr/>
          <a:lstStyle/>
          <a:p>
            <a:pPr indent="382588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800" b="1" dirty="0">
                <a:solidFill>
                  <a:srgbClr val="140343"/>
                </a:solidFill>
                <a:latin typeface="Century Gothic" pitchFamily="34" charset="0"/>
                <a:ea typeface="+mn-ea"/>
                <a:cs typeface="+mn-cs"/>
              </a:rPr>
              <a:t>18—19 марта 1965 года </a:t>
            </a:r>
            <a:r>
              <a:rPr lang="ru-RU" sz="2100" dirty="0" smtClean="0"/>
              <a:t>совместно с Павлом Беляевым совершил полёт в космос в качестве второго пилота на космическом корабле «Восход-2». В ходе этого полёта Леонов совершил первый в истории космонавтики выход в открытый космос продолжительностью 12 минут 9 секунд. Во время выхода проявил исключительное мужество, особенно в нештатной ситуации, когда разбухший космический скафандр препятствовал возвращению космонавта в космический корабль. Войти в шлюз Леонову удалось, только стравив из скафандра излишнее давление.</a:t>
            </a:r>
          </a:p>
          <a:p>
            <a:pPr indent="382588" eaLnBrk="1" hangingPunct="1">
              <a:lnSpc>
                <a:spcPct val="80000"/>
              </a:lnSpc>
            </a:pPr>
            <a:endParaRPr lang="ru-RU" sz="2100" dirty="0" smtClean="0"/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1500188"/>
            <a:ext cx="28575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d843875aa5d522f9b8d1681d2dfa643c5a9fea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Ион">
    <a:dk1>
      <a:sysClr val="windowText" lastClr="000000"/>
    </a:dk1>
    <a:lt1>
      <a:sysClr val="window" lastClr="FFFFFF"/>
    </a:lt1>
    <a:dk2>
      <a:srgbClr val="1E5155"/>
    </a:dk2>
    <a:lt2>
      <a:srgbClr val="EBEBEB"/>
    </a:lt2>
    <a:accent1>
      <a:srgbClr val="B01513"/>
    </a:accent1>
    <a:accent2>
      <a:srgbClr val="EA6312"/>
    </a:accent2>
    <a:accent3>
      <a:srgbClr val="E6B729"/>
    </a:accent3>
    <a:accent4>
      <a:srgbClr val="6AAC90"/>
    </a:accent4>
    <a:accent5>
      <a:srgbClr val="5F9C9D"/>
    </a:accent5>
    <a:accent6>
      <a:srgbClr val="9E5E9B"/>
    </a:accent6>
    <a:hlink>
      <a:srgbClr val="58C1BA"/>
    </a:hlink>
    <a:folHlink>
      <a:srgbClr val="9DD0CB"/>
    </a:folHlink>
  </a:clrScheme>
</a:themeOverride>
</file>

<file path=ppt/theme/themeOverride2.xml><?xml version="1.0" encoding="utf-8"?>
<a:themeOverride xmlns:a="http://schemas.openxmlformats.org/drawingml/2006/main">
  <a:clrScheme name="Ион">
    <a:dk1>
      <a:sysClr val="windowText" lastClr="000000"/>
    </a:dk1>
    <a:lt1>
      <a:sysClr val="window" lastClr="FFFFFF"/>
    </a:lt1>
    <a:dk2>
      <a:srgbClr val="1E5155"/>
    </a:dk2>
    <a:lt2>
      <a:srgbClr val="EBEBEB"/>
    </a:lt2>
    <a:accent1>
      <a:srgbClr val="B01513"/>
    </a:accent1>
    <a:accent2>
      <a:srgbClr val="EA6312"/>
    </a:accent2>
    <a:accent3>
      <a:srgbClr val="E6B729"/>
    </a:accent3>
    <a:accent4>
      <a:srgbClr val="6AAC90"/>
    </a:accent4>
    <a:accent5>
      <a:srgbClr val="5F9C9D"/>
    </a:accent5>
    <a:accent6>
      <a:srgbClr val="9E5E9B"/>
    </a:accent6>
    <a:hlink>
      <a:srgbClr val="58C1BA"/>
    </a:hlink>
    <a:folHlink>
      <a:srgbClr val="9DD0C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1456</TotalTime>
  <Words>735</Words>
  <Application>Microsoft Office PowerPoint</Application>
  <PresentationFormat>Экран (4:3)</PresentationFormat>
  <Paragraphs>128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Century Gothic</vt:lpstr>
      <vt:lpstr>Times New Roman</vt:lpstr>
      <vt:lpstr>Wingdings 2</vt:lpstr>
      <vt:lpstr>Wingdings 3</vt:lpstr>
      <vt:lpstr>Ион</vt:lpstr>
      <vt:lpstr>Презентация PowerPoint</vt:lpstr>
      <vt:lpstr>Королев Сергей Павлович  (1906 -1966) </vt:lpstr>
      <vt:lpstr>Первый искусственный спутник Земли</vt:lpstr>
      <vt:lpstr>Второй искусственный спутник земли. Лайка</vt:lpstr>
      <vt:lpstr>Пятый спутник Земли. Белка и Стрелка.</vt:lpstr>
      <vt:lpstr>Гагарин Юрий Алексеевич (1934-1968)</vt:lpstr>
      <vt:lpstr>Космический корабль СОЮЗ</vt:lpstr>
      <vt:lpstr>Терешкова Валентина Владимировна (р. 1937)</vt:lpstr>
      <vt:lpstr>Леонов  Алексей Архипович (р. 1934)</vt:lpstr>
      <vt:lpstr>Нил Армстронг ( 1930 - 2012 г) </vt:lpstr>
      <vt:lpstr>Луноход - 1</vt:lpstr>
      <vt:lpstr> Савицкая  Светлана Евгеньевна (р.1948)</vt:lpstr>
      <vt:lpstr>Станция «Мир»</vt:lpstr>
      <vt:lpstr>МКС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Развития космонавтики</dc:title>
  <dc:creator>Галина</dc:creator>
  <cp:lastModifiedBy>Николаева </cp:lastModifiedBy>
  <cp:revision>136</cp:revision>
  <dcterms:modified xsi:type="dcterms:W3CDTF">2015-04-26T15:43:55Z</dcterms:modified>
</cp:coreProperties>
</file>